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0" r:id="rId5"/>
    <p:sldId id="314" r:id="rId6"/>
    <p:sldId id="340" r:id="rId7"/>
    <p:sldId id="332" r:id="rId8"/>
    <p:sldId id="333" r:id="rId9"/>
    <p:sldId id="287" r:id="rId10"/>
    <p:sldId id="300" r:id="rId11"/>
    <p:sldId id="265" r:id="rId12"/>
    <p:sldId id="334" r:id="rId13"/>
    <p:sldId id="280" r:id="rId14"/>
    <p:sldId id="281" r:id="rId15"/>
    <p:sldId id="331" r:id="rId16"/>
    <p:sldId id="335" r:id="rId17"/>
    <p:sldId id="336" r:id="rId18"/>
    <p:sldId id="290" r:id="rId19"/>
    <p:sldId id="310" r:id="rId20"/>
    <p:sldId id="341" r:id="rId21"/>
    <p:sldId id="288" r:id="rId22"/>
    <p:sldId id="291" r:id="rId23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184340D0-2564-1BAA-5839-26141F87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75414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B38833-49D4-1397-1647-032EA401A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831749"/>
            <a:ext cx="7315200" cy="203719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Inconsistências no Cadastro dos Fundos </a:t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sz="3600" dirty="0">
                <a:solidFill>
                  <a:srgbClr val="002060"/>
                </a:solidFill>
              </a:rPr>
              <a:t>Valéria Sobral - CODAR </a:t>
            </a:r>
            <a:br>
              <a:rPr lang="pt-BR" sz="2200" dirty="0">
                <a:solidFill>
                  <a:srgbClr val="002060"/>
                </a:solidFill>
              </a:rPr>
            </a:br>
            <a:r>
              <a:rPr lang="pt-BR" sz="2200" dirty="0">
                <a:solidFill>
                  <a:srgbClr val="002060"/>
                </a:solidFill>
              </a:rPr>
              <a:t>Brasília-DF, 02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246989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DE4787-2BBB-FB9D-DFEE-D5A191E7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07DB67-6193-BAE0-2077-7D69ACF4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Consultando a Situação do 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CA38F2-A129-78EF-6163-969076C3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241925"/>
            <a:ext cx="8411567" cy="371180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/>
              <a:t>Onde consultar? </a:t>
            </a:r>
          </a:p>
          <a:p>
            <a:pPr marL="0" indent="0">
              <a:buNone/>
              <a:defRPr/>
            </a:pPr>
            <a:r>
              <a:rPr lang="pt-BR" dirty="0"/>
              <a:t>Site da Receita Federal &gt; Dados Abertos</a:t>
            </a:r>
          </a:p>
          <a:p>
            <a:pPr marL="0" indent="0">
              <a:buNone/>
              <a:defRPr/>
            </a:pPr>
            <a:r>
              <a:rPr lang="pt-BR" dirty="0"/>
              <a:t>(em processo de revisão)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486574-8A63-6F40-3AA1-88D3EB69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24383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CD311-9123-71A5-BA10-CE306D4A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Consultando a Situação do 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AF38-24B2-435B-DC39-291585C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001921"/>
            <a:ext cx="8411567" cy="3711807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Onde consultar?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pic>
        <p:nvPicPr>
          <p:cNvPr id="38916" name="Imagem 3">
            <a:extLst>
              <a:ext uri="{FF2B5EF4-FFF2-40B4-BE49-F238E27FC236}">
                <a16:creationId xmlns:a16="http://schemas.microsoft.com/office/drawing/2014/main" id="{FFAB25C7-59EB-682A-ED26-A1901C103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6" y="1535263"/>
            <a:ext cx="6629950" cy="36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486574-8A63-6F40-3AA1-88D3EB69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24383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CD311-9123-71A5-BA10-CE306D4A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Consultando a Situação do 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AF38-24B2-435B-DC39-291585C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001921"/>
            <a:ext cx="8411567" cy="3711807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Onde consultar?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718B02-3DFD-AC68-01AC-9A6ACFEC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8" y="1599472"/>
            <a:ext cx="8257309" cy="35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486574-8A63-6F40-3AA1-88D3EB69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24383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CD311-9123-71A5-BA10-CE306D4A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Consultando a Situação do 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AF38-24B2-435B-DC39-291585C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001921"/>
            <a:ext cx="8411567" cy="3711807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Onde consultar?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8C63C4-1453-6196-29DF-04DB5048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77" y="1969636"/>
            <a:ext cx="9144246" cy="26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486574-8A63-6F40-3AA1-88D3EB69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24383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CD311-9123-71A5-BA10-CE306D4A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Consultando a Situação do 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AF38-24B2-435B-DC39-291585CE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001921"/>
            <a:ext cx="8411567" cy="3711807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Onde consultar?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D05211C-608F-F9B8-350B-E8BDA2A69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84" y="1911926"/>
            <a:ext cx="8727648" cy="26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cascata&#10;&#10;Descrição gerada automaticamente">
            <a:extLst>
              <a:ext uri="{FF2B5EF4-FFF2-40B4-BE49-F238E27FC236}">
                <a16:creationId xmlns:a16="http://schemas.microsoft.com/office/drawing/2014/main" id="{04691F8B-771A-7F61-AE44-DD1D10AC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BF97E4-3465-0D3E-03A9-99511E4D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002060"/>
                </a:solidFill>
              </a:rPr>
              <a:t>Informações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C9EC4-98B7-1F02-AED7-A11EEDAC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442563"/>
            <a:ext cx="8303629" cy="37333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240" dirty="0"/>
              <a:t>Sítios Eletrônicos para Cadastro dos Fundos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240" dirty="0"/>
              <a:t>FDCA: </a:t>
            </a:r>
            <a:r>
              <a:rPr lang="pt-BR" sz="2240" u="sng" dirty="0">
                <a:solidFill>
                  <a:srgbClr val="0070C0"/>
                </a:solidFill>
              </a:rPr>
              <a:t>cadastrofdca.mdh.gov.br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240" dirty="0"/>
              <a:t>FDI: </a:t>
            </a:r>
            <a:r>
              <a:rPr lang="pt-BR" sz="2240" u="sng" dirty="0">
                <a:solidFill>
                  <a:srgbClr val="0070C0"/>
                </a:solidFill>
              </a:rPr>
              <a:t>cadastrofdi.mdh.gov.br</a:t>
            </a:r>
          </a:p>
          <a:p>
            <a:pPr>
              <a:lnSpc>
                <a:spcPct val="150000"/>
              </a:lnSpc>
              <a:defRPr/>
            </a:pPr>
            <a:r>
              <a:rPr lang="pt-BR" sz="2240" dirty="0"/>
              <a:t>Contatos do MDHC</a:t>
            </a:r>
          </a:p>
          <a:p>
            <a:pPr lvl="1">
              <a:lnSpc>
                <a:spcPct val="150000"/>
              </a:lnSpc>
              <a:defRPr/>
            </a:pPr>
            <a:r>
              <a:rPr lang="pt-BR" dirty="0"/>
              <a:t>FDCA (Conanda): (61) 2027-3104 “Alô Cadastro”</a:t>
            </a:r>
          </a:p>
          <a:p>
            <a:pPr lvl="1">
              <a:lnSpc>
                <a:spcPct val="150000"/>
              </a:lnSpc>
              <a:defRPr/>
            </a:pPr>
            <a:r>
              <a:rPr lang="pt-BR" dirty="0"/>
              <a:t>FDI (SNDPI):          (61) 2027 – 3899 “Disque Cadastro”</a:t>
            </a:r>
          </a:p>
          <a:p>
            <a:pPr>
              <a:lnSpc>
                <a:spcPct val="150000"/>
              </a:lnSpc>
              <a:defRPr/>
            </a:pPr>
            <a:r>
              <a:rPr lang="pt-BR" sz="2240" dirty="0"/>
              <a:t>O cadastro do MDHC é a única fonte de dados usada pela RFB.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E08499-72F3-E136-B3A9-D9381F39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F8A755-AAE6-F4E1-62A4-A994A2D9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>
                <a:solidFill>
                  <a:srgbClr val="002060"/>
                </a:solidFill>
              </a:rPr>
              <a:t>Inscrição do FDCA no Sítio do MDHC </a:t>
            </a:r>
            <a:endParaRPr lang="pt-BR" dirty="0"/>
          </a:p>
        </p:txBody>
      </p:sp>
      <p:pic>
        <p:nvPicPr>
          <p:cNvPr id="26627" name="Imagem 3">
            <a:extLst>
              <a:ext uri="{FF2B5EF4-FFF2-40B4-BE49-F238E27FC236}">
                <a16:creationId xmlns:a16="http://schemas.microsoft.com/office/drawing/2014/main" id="{353A69C5-B591-53E8-B967-5AECEADB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0" y="1301609"/>
            <a:ext cx="7899812" cy="4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aixaDeTexto 9">
            <a:extLst>
              <a:ext uri="{FF2B5EF4-FFF2-40B4-BE49-F238E27FC236}">
                <a16:creationId xmlns:a16="http://schemas.microsoft.com/office/drawing/2014/main" id="{96F48528-6C8B-9434-E43E-25BEFCA9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01" y="2563852"/>
            <a:ext cx="433150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2240"/>
              <a:t>Agência: 4 algarismos sem DV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240"/>
              <a:t>Zero à esquerda, sem DV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240"/>
              <a:t>Exemplo: 685-8            0685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240"/>
              <a:t>Diferença formulário do FDCA e FDI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240"/>
              <a:t>Número da conta com DV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240"/>
              <a:t>Exemplo: 2345-6           23456</a:t>
            </a:r>
          </a:p>
        </p:txBody>
      </p:sp>
      <p:sp>
        <p:nvSpPr>
          <p:cNvPr id="11" name="Forma livre 9">
            <a:extLst>
              <a:ext uri="{FF2B5EF4-FFF2-40B4-BE49-F238E27FC236}">
                <a16:creationId xmlns:a16="http://schemas.microsoft.com/office/drawing/2014/main" id="{075ED2B7-67F9-04FD-836C-E224A31D57BE}"/>
              </a:ext>
            </a:extLst>
          </p:cNvPr>
          <p:cNvSpPr/>
          <p:nvPr/>
        </p:nvSpPr>
        <p:spPr bwMode="auto">
          <a:xfrm rot="21567985">
            <a:off x="7933359" y="3304181"/>
            <a:ext cx="340323" cy="401276"/>
          </a:xfrm>
          <a:custGeom>
            <a:avLst/>
            <a:gdLst>
              <a:gd name="connsiteX0" fmla="*/ 0 w 424888"/>
              <a:gd name="connsiteY0" fmla="*/ 100214 h 501072"/>
              <a:gd name="connsiteX1" fmla="*/ 212444 w 424888"/>
              <a:gd name="connsiteY1" fmla="*/ 100214 h 501072"/>
              <a:gd name="connsiteX2" fmla="*/ 212444 w 424888"/>
              <a:gd name="connsiteY2" fmla="*/ 0 h 501072"/>
              <a:gd name="connsiteX3" fmla="*/ 424888 w 424888"/>
              <a:gd name="connsiteY3" fmla="*/ 250536 h 501072"/>
              <a:gd name="connsiteX4" fmla="*/ 212444 w 424888"/>
              <a:gd name="connsiteY4" fmla="*/ 501072 h 501072"/>
              <a:gd name="connsiteX5" fmla="*/ 212444 w 424888"/>
              <a:gd name="connsiteY5" fmla="*/ 400858 h 501072"/>
              <a:gd name="connsiteX6" fmla="*/ 0 w 424888"/>
              <a:gd name="connsiteY6" fmla="*/ 400858 h 501072"/>
              <a:gd name="connsiteX7" fmla="*/ 0 w 424888"/>
              <a:gd name="connsiteY7" fmla="*/ 100214 h 50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888" h="501072">
                <a:moveTo>
                  <a:pt x="0" y="100214"/>
                </a:moveTo>
                <a:lnTo>
                  <a:pt x="212444" y="100214"/>
                </a:lnTo>
                <a:lnTo>
                  <a:pt x="212444" y="0"/>
                </a:lnTo>
                <a:lnTo>
                  <a:pt x="424888" y="250536"/>
                </a:lnTo>
                <a:lnTo>
                  <a:pt x="212444" y="501072"/>
                </a:lnTo>
                <a:lnTo>
                  <a:pt x="212444" y="400858"/>
                </a:lnTo>
                <a:lnTo>
                  <a:pt x="0" y="400858"/>
                </a:lnTo>
                <a:lnTo>
                  <a:pt x="0" y="10021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80163" rIns="101961" bIns="80162" spcCol="1270" anchor="ctr"/>
          <a:lstStyle/>
          <a:p>
            <a:pPr algn="ctr" defTabSz="568889">
              <a:lnSpc>
                <a:spcPct val="90000"/>
              </a:lnSpc>
              <a:spcAft>
                <a:spcPct val="35000"/>
              </a:spcAft>
              <a:defRPr/>
            </a:pPr>
            <a:endParaRPr lang="pt-BR" sz="1280" dirty="0"/>
          </a:p>
        </p:txBody>
      </p:sp>
      <p:sp>
        <p:nvSpPr>
          <p:cNvPr id="12" name="Forma livre 9">
            <a:extLst>
              <a:ext uri="{FF2B5EF4-FFF2-40B4-BE49-F238E27FC236}">
                <a16:creationId xmlns:a16="http://schemas.microsoft.com/office/drawing/2014/main" id="{4DC94632-C100-576D-E0FA-FC739767D81B}"/>
              </a:ext>
            </a:extLst>
          </p:cNvPr>
          <p:cNvSpPr/>
          <p:nvPr/>
        </p:nvSpPr>
        <p:spPr bwMode="auto">
          <a:xfrm rot="21567985">
            <a:off x="7968915" y="4656585"/>
            <a:ext cx="340323" cy="401276"/>
          </a:xfrm>
          <a:custGeom>
            <a:avLst/>
            <a:gdLst>
              <a:gd name="connsiteX0" fmla="*/ 0 w 424888"/>
              <a:gd name="connsiteY0" fmla="*/ 100214 h 501072"/>
              <a:gd name="connsiteX1" fmla="*/ 212444 w 424888"/>
              <a:gd name="connsiteY1" fmla="*/ 100214 h 501072"/>
              <a:gd name="connsiteX2" fmla="*/ 212444 w 424888"/>
              <a:gd name="connsiteY2" fmla="*/ 0 h 501072"/>
              <a:gd name="connsiteX3" fmla="*/ 424888 w 424888"/>
              <a:gd name="connsiteY3" fmla="*/ 250536 h 501072"/>
              <a:gd name="connsiteX4" fmla="*/ 212444 w 424888"/>
              <a:gd name="connsiteY4" fmla="*/ 501072 h 501072"/>
              <a:gd name="connsiteX5" fmla="*/ 212444 w 424888"/>
              <a:gd name="connsiteY5" fmla="*/ 400858 h 501072"/>
              <a:gd name="connsiteX6" fmla="*/ 0 w 424888"/>
              <a:gd name="connsiteY6" fmla="*/ 400858 h 501072"/>
              <a:gd name="connsiteX7" fmla="*/ 0 w 424888"/>
              <a:gd name="connsiteY7" fmla="*/ 100214 h 50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888" h="501072">
                <a:moveTo>
                  <a:pt x="0" y="100214"/>
                </a:moveTo>
                <a:lnTo>
                  <a:pt x="212444" y="100214"/>
                </a:lnTo>
                <a:lnTo>
                  <a:pt x="212444" y="0"/>
                </a:lnTo>
                <a:lnTo>
                  <a:pt x="424888" y="250536"/>
                </a:lnTo>
                <a:lnTo>
                  <a:pt x="212444" y="501072"/>
                </a:lnTo>
                <a:lnTo>
                  <a:pt x="212444" y="400858"/>
                </a:lnTo>
                <a:lnTo>
                  <a:pt x="0" y="400858"/>
                </a:lnTo>
                <a:lnTo>
                  <a:pt x="0" y="10021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80163" rIns="101961" bIns="80162" spcCol="1270" anchor="ctr"/>
          <a:lstStyle/>
          <a:p>
            <a:pPr algn="ctr" defTabSz="568889">
              <a:lnSpc>
                <a:spcPct val="90000"/>
              </a:lnSpc>
              <a:spcAft>
                <a:spcPct val="35000"/>
              </a:spcAft>
              <a:defRPr/>
            </a:pPr>
            <a:endParaRPr lang="pt-BR" sz="12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E08499-72F3-E136-B3A9-D9381F39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F8A755-AAE6-F4E1-62A4-A994A2D9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4122"/>
            <a:ext cx="8412480" cy="1131024"/>
          </a:xfrm>
        </p:spPr>
        <p:txBody>
          <a:bodyPr/>
          <a:lstStyle/>
          <a:p>
            <a:pPr algn="ctr">
              <a:defRPr/>
            </a:pPr>
            <a:r>
              <a:rPr lang="pt-BR" dirty="0">
                <a:solidFill>
                  <a:srgbClr val="002060"/>
                </a:solidFill>
              </a:rPr>
              <a:t>Inscrição do FDI no Sítio do MDHC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65ADC1-F317-CC82-5AA5-1DAE861EEC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409" y="914399"/>
            <a:ext cx="6522835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9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66D92E7-329F-0C0A-582B-F7FD5327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D9C5D7-56FD-3B4B-35BF-C86F5AB2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002060"/>
                </a:solidFill>
              </a:rPr>
              <a:t>Informações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B6E2D6-4C1D-E4C6-E636-129508B6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013350"/>
            <a:ext cx="8303629" cy="42680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O MDHC envia os dados dos fundos para a RFB apenas uma vez ao ano. Por isso, os fundos devem ter bastante </a:t>
            </a:r>
            <a:r>
              <a:rPr lang="pt-BR" b="1" u="sng" dirty="0"/>
              <a:t>cuidado</a:t>
            </a:r>
            <a:r>
              <a:rPr lang="pt-BR" dirty="0"/>
              <a:t> ao preencher o formulário. Ao final, </a:t>
            </a:r>
            <a:r>
              <a:rPr lang="pt-BR" b="1" u="sng" dirty="0"/>
              <a:t>certificar-se de que todos os dados foram inseridos corretamente e gravados.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dirty="0"/>
              <a:t>É importante que os contribuintes/doadores paguem o Darf dentro do prazo e tenham cuidado com a duplicidade, pois os Darf com esses códigos de receita </a:t>
            </a:r>
            <a:r>
              <a:rPr lang="pt-BR" b="1" u="sng" dirty="0"/>
              <a:t>NÃO</a:t>
            </a:r>
            <a:r>
              <a:rPr lang="pt-BR" dirty="0"/>
              <a:t> são passíveis de devolução, ressarcimento e compensação.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F61E7753-5525-F8AF-109B-EF145E37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D1EDB2-FEC6-130E-822F-BF075C42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16" y="2480245"/>
            <a:ext cx="8411567" cy="1131447"/>
          </a:xfrm>
        </p:spPr>
        <p:txBody>
          <a:bodyPr/>
          <a:lstStyle/>
          <a:p>
            <a:pPr algn="ctr">
              <a:defRPr/>
            </a:pP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Obrigada!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F29FA4-FD37-44D4-5137-F420D44BCF3D}"/>
              </a:ext>
            </a:extLst>
          </p:cNvPr>
          <p:cNvSpPr txBox="1"/>
          <p:nvPr/>
        </p:nvSpPr>
        <p:spPr>
          <a:xfrm>
            <a:off x="1120570" y="1134206"/>
            <a:ext cx="75124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dirty="0"/>
              <a:t>Dúvidas podem ser encaminhadas para </a:t>
            </a:r>
            <a:r>
              <a:rPr lang="pt-BR" u="sng" dirty="0">
                <a:solidFill>
                  <a:srgbClr val="0070C0"/>
                </a:solidFill>
              </a:rPr>
              <a:t>dirar.df.codac@rfb.gov.br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D9772-97B4-96E3-9072-768679F5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" y="107937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96F6A2-B0CD-14D9-2066-97F63720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9" y="278100"/>
            <a:ext cx="8411567" cy="1131447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Fases do Processo (na RFB)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1478004A-0B88-F8D2-AE44-60C6A29F1217}"/>
              </a:ext>
            </a:extLst>
          </p:cNvPr>
          <p:cNvSpPr/>
          <p:nvPr/>
        </p:nvSpPr>
        <p:spPr bwMode="auto">
          <a:xfrm>
            <a:off x="5422931" y="1660979"/>
            <a:ext cx="1616535" cy="970175"/>
          </a:xfrm>
          <a:custGeom>
            <a:avLst/>
            <a:gdLst>
              <a:gd name="connsiteX0" fmla="*/ 0 w 2020453"/>
              <a:gd name="connsiteY0" fmla="*/ 121227 h 1212272"/>
              <a:gd name="connsiteX1" fmla="*/ 121227 w 2020453"/>
              <a:gd name="connsiteY1" fmla="*/ 0 h 1212272"/>
              <a:gd name="connsiteX2" fmla="*/ 1899226 w 2020453"/>
              <a:gd name="connsiteY2" fmla="*/ 0 h 1212272"/>
              <a:gd name="connsiteX3" fmla="*/ 2020453 w 2020453"/>
              <a:gd name="connsiteY3" fmla="*/ 121227 h 1212272"/>
              <a:gd name="connsiteX4" fmla="*/ 2020453 w 2020453"/>
              <a:gd name="connsiteY4" fmla="*/ 1091045 h 1212272"/>
              <a:gd name="connsiteX5" fmla="*/ 1899226 w 2020453"/>
              <a:gd name="connsiteY5" fmla="*/ 1212272 h 1212272"/>
              <a:gd name="connsiteX6" fmla="*/ 121227 w 2020453"/>
              <a:gd name="connsiteY6" fmla="*/ 1212272 h 1212272"/>
              <a:gd name="connsiteX7" fmla="*/ 0 w 2020453"/>
              <a:gd name="connsiteY7" fmla="*/ 1091045 h 1212272"/>
              <a:gd name="connsiteX8" fmla="*/ 0 w 2020453"/>
              <a:gd name="connsiteY8" fmla="*/ 121227 h 12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453" h="1212272">
                <a:moveTo>
                  <a:pt x="0" y="121227"/>
                </a:moveTo>
                <a:cubicBezTo>
                  <a:pt x="0" y="54275"/>
                  <a:pt x="54275" y="0"/>
                  <a:pt x="121227" y="0"/>
                </a:cubicBezTo>
                <a:lnTo>
                  <a:pt x="1899226" y="0"/>
                </a:lnTo>
                <a:cubicBezTo>
                  <a:pt x="1966178" y="0"/>
                  <a:pt x="2020453" y="54275"/>
                  <a:pt x="2020453" y="121227"/>
                </a:cubicBezTo>
                <a:lnTo>
                  <a:pt x="2020453" y="1091045"/>
                </a:lnTo>
                <a:cubicBezTo>
                  <a:pt x="2020453" y="1157997"/>
                  <a:pt x="1966178" y="1212272"/>
                  <a:pt x="1899226" y="1212272"/>
                </a:cubicBezTo>
                <a:lnTo>
                  <a:pt x="121227" y="1212272"/>
                </a:lnTo>
                <a:cubicBezTo>
                  <a:pt x="54275" y="1212272"/>
                  <a:pt x="0" y="1157997"/>
                  <a:pt x="0" y="1091045"/>
                </a:cubicBezTo>
                <a:lnTo>
                  <a:pt x="0" y="121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355" tIns="89355" rIns="89355" bIns="89355" spcCol="1270" anchor="ctr"/>
          <a:lstStyle/>
          <a:p>
            <a:pPr algn="ctr" defTabSz="71111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Apuração e Repasse</a:t>
            </a:r>
          </a:p>
        </p:txBody>
      </p:sp>
      <p:sp>
        <p:nvSpPr>
          <p:cNvPr id="30726" name="CaixaDeTexto 2">
            <a:extLst>
              <a:ext uri="{FF2B5EF4-FFF2-40B4-BE49-F238E27FC236}">
                <a16:creationId xmlns:a16="http://schemas.microsoft.com/office/drawing/2014/main" id="{871AAD73-1E62-4828-9FE2-D0FDDE35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46" y="4480073"/>
            <a:ext cx="294735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960"/>
              <a:t>(*) Data estimada. Não é prazo legal.</a:t>
            </a:r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54F3297E-1B0E-91F0-6776-B47FB62EC921}"/>
              </a:ext>
            </a:extLst>
          </p:cNvPr>
          <p:cNvSpPr/>
          <p:nvPr/>
        </p:nvSpPr>
        <p:spPr>
          <a:xfrm>
            <a:off x="767632" y="1481930"/>
            <a:ext cx="1861618" cy="284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4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517C305-2864-4512-0F88-964CDFBE9C0F}"/>
              </a:ext>
            </a:extLst>
          </p:cNvPr>
          <p:cNvGrpSpPr/>
          <p:nvPr/>
        </p:nvGrpSpPr>
        <p:grpSpPr>
          <a:xfrm>
            <a:off x="902221" y="1640661"/>
            <a:ext cx="8445448" cy="1001269"/>
            <a:chOff x="902221" y="1640661"/>
            <a:chExt cx="8445448" cy="1001269"/>
          </a:xfrm>
        </p:grpSpPr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FA9A333F-950F-D40D-731F-B816AAF26EA4}"/>
                </a:ext>
              </a:extLst>
            </p:cNvPr>
            <p:cNvSpPr/>
            <p:nvPr/>
          </p:nvSpPr>
          <p:spPr bwMode="auto">
            <a:xfrm>
              <a:off x="902221" y="1640661"/>
              <a:ext cx="161526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Análise e Inserção dos Fundos na DIRPF</a:t>
              </a:r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3674506-2910-8FBE-C2E9-EF84635C31F2}"/>
                </a:ext>
              </a:extLst>
            </p:cNvPr>
            <p:cNvSpPr/>
            <p:nvPr/>
          </p:nvSpPr>
          <p:spPr bwMode="auto">
            <a:xfrm rot="3654">
              <a:off x="2681299" y="1926380"/>
              <a:ext cx="347942" cy="401277"/>
            </a:xfrm>
            <a:custGeom>
              <a:avLst/>
              <a:gdLst>
                <a:gd name="connsiteX0" fmla="*/ 0 w 434251"/>
                <a:gd name="connsiteY0" fmla="*/ 100214 h 501072"/>
                <a:gd name="connsiteX1" fmla="*/ 217126 w 434251"/>
                <a:gd name="connsiteY1" fmla="*/ 100214 h 501072"/>
                <a:gd name="connsiteX2" fmla="*/ 217126 w 434251"/>
                <a:gd name="connsiteY2" fmla="*/ 0 h 501072"/>
                <a:gd name="connsiteX3" fmla="*/ 434251 w 434251"/>
                <a:gd name="connsiteY3" fmla="*/ 250536 h 501072"/>
                <a:gd name="connsiteX4" fmla="*/ 217126 w 434251"/>
                <a:gd name="connsiteY4" fmla="*/ 501072 h 501072"/>
                <a:gd name="connsiteX5" fmla="*/ 217126 w 434251"/>
                <a:gd name="connsiteY5" fmla="*/ 400858 h 501072"/>
                <a:gd name="connsiteX6" fmla="*/ 0 w 434251"/>
                <a:gd name="connsiteY6" fmla="*/ 400858 h 501072"/>
                <a:gd name="connsiteX7" fmla="*/ 0 w 434251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251" h="501072">
                  <a:moveTo>
                    <a:pt x="0" y="100214"/>
                  </a:moveTo>
                  <a:lnTo>
                    <a:pt x="217126" y="100214"/>
                  </a:lnTo>
                  <a:lnTo>
                    <a:pt x="217126" y="0"/>
                  </a:lnTo>
                  <a:lnTo>
                    <a:pt x="434251" y="250536"/>
                  </a:lnTo>
                  <a:lnTo>
                    <a:pt x="217126" y="501072"/>
                  </a:lnTo>
                  <a:lnTo>
                    <a:pt x="217126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3" rIns="104209" bIns="80162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2AD4FE1-4969-D67F-9D7B-B3DE39F1CEFB}"/>
                </a:ext>
              </a:extLst>
            </p:cNvPr>
            <p:cNvSpPr/>
            <p:nvPr/>
          </p:nvSpPr>
          <p:spPr bwMode="auto">
            <a:xfrm>
              <a:off x="3172735" y="1643201"/>
              <a:ext cx="161653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Doações na DIRPF</a:t>
              </a:r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357BAF20-7AEB-5698-EDE1-AB014646163C}"/>
                </a:ext>
              </a:extLst>
            </p:cNvPr>
            <p:cNvSpPr/>
            <p:nvPr/>
          </p:nvSpPr>
          <p:spPr bwMode="auto">
            <a:xfrm rot="27394">
              <a:off x="4948002" y="1936539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8" name="Forma livre 14">
              <a:extLst>
                <a:ext uri="{FF2B5EF4-FFF2-40B4-BE49-F238E27FC236}">
                  <a16:creationId xmlns:a16="http://schemas.microsoft.com/office/drawing/2014/main" id="{5EDC0A0A-4E56-CEB5-7B3B-9EA7B94D56BD}"/>
                </a:ext>
              </a:extLst>
            </p:cNvPr>
            <p:cNvSpPr/>
            <p:nvPr/>
          </p:nvSpPr>
          <p:spPr bwMode="auto">
            <a:xfrm>
              <a:off x="5425470" y="1652089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Apuração e Repasse</a:t>
              </a:r>
            </a:p>
          </p:txBody>
        </p:sp>
        <p:sp>
          <p:nvSpPr>
            <p:cNvPr id="16" name="Forma livre 13">
              <a:extLst>
                <a:ext uri="{FF2B5EF4-FFF2-40B4-BE49-F238E27FC236}">
                  <a16:creationId xmlns:a16="http://schemas.microsoft.com/office/drawing/2014/main" id="{B1A2DE46-45F0-6D73-3C06-E63F3BF54111}"/>
                </a:ext>
              </a:extLst>
            </p:cNvPr>
            <p:cNvSpPr/>
            <p:nvPr/>
          </p:nvSpPr>
          <p:spPr bwMode="auto">
            <a:xfrm rot="27394">
              <a:off x="7253665" y="1956205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7" name="Forma livre 14">
              <a:extLst>
                <a:ext uri="{FF2B5EF4-FFF2-40B4-BE49-F238E27FC236}">
                  <a16:creationId xmlns:a16="http://schemas.microsoft.com/office/drawing/2014/main" id="{0A43531A-4C45-B926-6099-E69D15169403}"/>
                </a:ext>
              </a:extLst>
            </p:cNvPr>
            <p:cNvSpPr/>
            <p:nvPr/>
          </p:nvSpPr>
          <p:spPr bwMode="auto">
            <a:xfrm>
              <a:off x="7731133" y="1671755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Repasse </a:t>
              </a:r>
              <a:r>
                <a:rPr lang="pt-BR" sz="1600" dirty="0" err="1">
                  <a:solidFill>
                    <a:schemeClr val="accent5">
                      <a:lumMod val="75000"/>
                    </a:schemeClr>
                  </a:solidFill>
                </a:rPr>
                <a:t>Multiexercício</a:t>
              </a:r>
              <a:endParaRPr lang="pt-BR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5A9C5A9-B649-2F04-2C16-A7C8B4C3CFE0}"/>
              </a:ext>
            </a:extLst>
          </p:cNvPr>
          <p:cNvGrpSpPr/>
          <p:nvPr/>
        </p:nvGrpSpPr>
        <p:grpSpPr>
          <a:xfrm>
            <a:off x="904762" y="2761950"/>
            <a:ext cx="8442907" cy="563167"/>
            <a:chOff x="904762" y="2761950"/>
            <a:chExt cx="8442907" cy="563167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CAAC804E-443D-BDB5-7F7D-5BCDC86730CA}"/>
                </a:ext>
              </a:extLst>
            </p:cNvPr>
            <p:cNvSpPr/>
            <p:nvPr/>
          </p:nvSpPr>
          <p:spPr bwMode="auto">
            <a:xfrm>
              <a:off x="904762" y="2761950"/>
              <a:ext cx="1615264" cy="54350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486DA883-7506-3874-1F3B-BB7CA0697D9F}"/>
                </a:ext>
              </a:extLst>
            </p:cNvPr>
            <p:cNvSpPr/>
            <p:nvPr/>
          </p:nvSpPr>
          <p:spPr bwMode="auto">
            <a:xfrm>
              <a:off x="3175275" y="2764490"/>
              <a:ext cx="1616535" cy="54096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Contribuinte</a:t>
              </a:r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27C52195-A6CC-EC50-1A2D-4179331E5161}"/>
                </a:ext>
              </a:extLst>
            </p:cNvPr>
            <p:cNvSpPr/>
            <p:nvPr/>
          </p:nvSpPr>
          <p:spPr bwMode="auto">
            <a:xfrm>
              <a:off x="5425471" y="2782267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19" name="Forma livre 23">
              <a:extLst>
                <a:ext uri="{FF2B5EF4-FFF2-40B4-BE49-F238E27FC236}">
                  <a16:creationId xmlns:a16="http://schemas.microsoft.com/office/drawing/2014/main" id="{09387BCE-B425-0FCD-D23A-4949F0EAEB0B}"/>
                </a:ext>
              </a:extLst>
            </p:cNvPr>
            <p:cNvSpPr/>
            <p:nvPr/>
          </p:nvSpPr>
          <p:spPr bwMode="auto">
            <a:xfrm>
              <a:off x="7731134" y="2801933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9F68005-2DC4-7C5C-CFCF-016442FB5019}"/>
              </a:ext>
            </a:extLst>
          </p:cNvPr>
          <p:cNvGrpSpPr/>
          <p:nvPr/>
        </p:nvGrpSpPr>
        <p:grpSpPr>
          <a:xfrm>
            <a:off x="913651" y="3516249"/>
            <a:ext cx="8442907" cy="564436"/>
            <a:chOff x="913651" y="3516249"/>
            <a:chExt cx="8442907" cy="564436"/>
          </a:xfrm>
        </p:grpSpPr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3B4C75B9-EF5A-90F8-2699-5846895EC765}"/>
                </a:ext>
              </a:extLst>
            </p:cNvPr>
            <p:cNvSpPr/>
            <p:nvPr/>
          </p:nvSpPr>
          <p:spPr bwMode="auto">
            <a:xfrm>
              <a:off x="913651" y="3516249"/>
              <a:ext cx="1615265" cy="544770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30/11/x0 (*)</a:t>
              </a:r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A44695F7-FB68-2C1A-ED3A-DB540A7C538C}"/>
                </a:ext>
              </a:extLst>
            </p:cNvPr>
            <p:cNvSpPr/>
            <p:nvPr/>
          </p:nvSpPr>
          <p:spPr bwMode="auto">
            <a:xfrm>
              <a:off x="3184164" y="3518788"/>
              <a:ext cx="1616535" cy="54223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De 15/03 a 31/05/x1</a:t>
              </a:r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A4190BD-909C-7133-9B97-F61D33889BBF}"/>
                </a:ext>
              </a:extLst>
            </p:cNvPr>
            <p:cNvSpPr/>
            <p:nvPr/>
          </p:nvSpPr>
          <p:spPr bwMode="auto">
            <a:xfrm>
              <a:off x="5434360" y="3536567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11/07/x1 (*)</a:t>
              </a:r>
            </a:p>
          </p:txBody>
        </p:sp>
        <p:sp>
          <p:nvSpPr>
            <p:cNvPr id="21" name="Forma livre 28">
              <a:extLst>
                <a:ext uri="{FF2B5EF4-FFF2-40B4-BE49-F238E27FC236}">
                  <a16:creationId xmlns:a16="http://schemas.microsoft.com/office/drawing/2014/main" id="{EB9BEB59-04E3-97E3-E88B-0841BAC65089}"/>
                </a:ext>
              </a:extLst>
            </p:cNvPr>
            <p:cNvSpPr/>
            <p:nvPr/>
          </p:nvSpPr>
          <p:spPr bwMode="auto">
            <a:xfrm>
              <a:off x="7740023" y="3556233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28/02/x2 (*)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39A4FF-E9AD-BE30-2109-8B1A0825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B9B7CB-0EA6-A4E8-D9CE-DF4773C7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002060"/>
                </a:solidFill>
              </a:rPr>
              <a:t>Informações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4B2B5-0574-60D0-C535-4F21A6CA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17" y="1281291"/>
            <a:ext cx="8546725" cy="37333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ADE - Fundos Habilitados e Datas Repasses (1º Trimestre de Cada Ano)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Ato normativo que contém os fundos habilitados para a DIRPF do ano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Possibilita o início antecipado da campanha “Destinação”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Datas dos Repasses (</a:t>
            </a:r>
            <a:r>
              <a:rPr lang="pt-BR" dirty="0" err="1"/>
              <a:t>Multiexercício</a:t>
            </a:r>
            <a:r>
              <a:rPr lang="pt-BR" dirty="0"/>
              <a:t> e Corrente)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Datas limite em que as contas bancárias precisam estar </a:t>
            </a:r>
            <a:r>
              <a:rPr lang="pt-BR" b="1" dirty="0"/>
              <a:t>ativas</a:t>
            </a:r>
            <a:r>
              <a:rPr lang="pt-BR" dirty="0"/>
              <a:t> (</a:t>
            </a:r>
            <a:r>
              <a:rPr lang="pt-BR" dirty="0" err="1"/>
              <a:t>Multiexercício</a:t>
            </a:r>
            <a:r>
              <a:rPr lang="pt-BR" dirty="0"/>
              <a:t> e Corrente)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Fundos cadastrados com CNPJ de Conselho não serão habilitados </a:t>
            </a:r>
          </a:p>
          <a:p>
            <a:pPr lvl="1" algn="just">
              <a:lnSpc>
                <a:spcPct val="150000"/>
              </a:lnSpc>
              <a:defRPr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956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D9772-97B4-96E3-9072-768679F5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" y="107937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96F6A2-B0CD-14D9-2066-97F63720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9" y="278100"/>
            <a:ext cx="8411567" cy="1131447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Fases do Processo (na RFB)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1478004A-0B88-F8D2-AE44-60C6A29F1217}"/>
              </a:ext>
            </a:extLst>
          </p:cNvPr>
          <p:cNvSpPr/>
          <p:nvPr/>
        </p:nvSpPr>
        <p:spPr bwMode="auto">
          <a:xfrm>
            <a:off x="5422931" y="1660979"/>
            <a:ext cx="1616535" cy="970175"/>
          </a:xfrm>
          <a:custGeom>
            <a:avLst/>
            <a:gdLst>
              <a:gd name="connsiteX0" fmla="*/ 0 w 2020453"/>
              <a:gd name="connsiteY0" fmla="*/ 121227 h 1212272"/>
              <a:gd name="connsiteX1" fmla="*/ 121227 w 2020453"/>
              <a:gd name="connsiteY1" fmla="*/ 0 h 1212272"/>
              <a:gd name="connsiteX2" fmla="*/ 1899226 w 2020453"/>
              <a:gd name="connsiteY2" fmla="*/ 0 h 1212272"/>
              <a:gd name="connsiteX3" fmla="*/ 2020453 w 2020453"/>
              <a:gd name="connsiteY3" fmla="*/ 121227 h 1212272"/>
              <a:gd name="connsiteX4" fmla="*/ 2020453 w 2020453"/>
              <a:gd name="connsiteY4" fmla="*/ 1091045 h 1212272"/>
              <a:gd name="connsiteX5" fmla="*/ 1899226 w 2020453"/>
              <a:gd name="connsiteY5" fmla="*/ 1212272 h 1212272"/>
              <a:gd name="connsiteX6" fmla="*/ 121227 w 2020453"/>
              <a:gd name="connsiteY6" fmla="*/ 1212272 h 1212272"/>
              <a:gd name="connsiteX7" fmla="*/ 0 w 2020453"/>
              <a:gd name="connsiteY7" fmla="*/ 1091045 h 1212272"/>
              <a:gd name="connsiteX8" fmla="*/ 0 w 2020453"/>
              <a:gd name="connsiteY8" fmla="*/ 121227 h 12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453" h="1212272">
                <a:moveTo>
                  <a:pt x="0" y="121227"/>
                </a:moveTo>
                <a:cubicBezTo>
                  <a:pt x="0" y="54275"/>
                  <a:pt x="54275" y="0"/>
                  <a:pt x="121227" y="0"/>
                </a:cubicBezTo>
                <a:lnTo>
                  <a:pt x="1899226" y="0"/>
                </a:lnTo>
                <a:cubicBezTo>
                  <a:pt x="1966178" y="0"/>
                  <a:pt x="2020453" y="54275"/>
                  <a:pt x="2020453" y="121227"/>
                </a:cubicBezTo>
                <a:lnTo>
                  <a:pt x="2020453" y="1091045"/>
                </a:lnTo>
                <a:cubicBezTo>
                  <a:pt x="2020453" y="1157997"/>
                  <a:pt x="1966178" y="1212272"/>
                  <a:pt x="1899226" y="1212272"/>
                </a:cubicBezTo>
                <a:lnTo>
                  <a:pt x="121227" y="1212272"/>
                </a:lnTo>
                <a:cubicBezTo>
                  <a:pt x="54275" y="1212272"/>
                  <a:pt x="0" y="1157997"/>
                  <a:pt x="0" y="1091045"/>
                </a:cubicBezTo>
                <a:lnTo>
                  <a:pt x="0" y="121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355" tIns="89355" rIns="89355" bIns="89355" spcCol="1270" anchor="ctr"/>
          <a:lstStyle/>
          <a:p>
            <a:pPr algn="ctr" defTabSz="71111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Apuração e Repasse</a:t>
            </a:r>
          </a:p>
        </p:txBody>
      </p:sp>
      <p:sp>
        <p:nvSpPr>
          <p:cNvPr id="30726" name="CaixaDeTexto 2">
            <a:extLst>
              <a:ext uri="{FF2B5EF4-FFF2-40B4-BE49-F238E27FC236}">
                <a16:creationId xmlns:a16="http://schemas.microsoft.com/office/drawing/2014/main" id="{871AAD73-1E62-4828-9FE2-D0FDDE35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46" y="4480073"/>
            <a:ext cx="294735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960" dirty="0"/>
              <a:t>(*) Data estimada. Não é prazo legal.</a:t>
            </a:r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54F3297E-1B0E-91F0-6776-B47FB62EC921}"/>
              </a:ext>
            </a:extLst>
          </p:cNvPr>
          <p:cNvSpPr/>
          <p:nvPr/>
        </p:nvSpPr>
        <p:spPr>
          <a:xfrm>
            <a:off x="3038887" y="1481930"/>
            <a:ext cx="1861618" cy="284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4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517C305-2864-4512-0F88-964CDFBE9C0F}"/>
              </a:ext>
            </a:extLst>
          </p:cNvPr>
          <p:cNvGrpSpPr/>
          <p:nvPr/>
        </p:nvGrpSpPr>
        <p:grpSpPr>
          <a:xfrm>
            <a:off x="902221" y="1640661"/>
            <a:ext cx="8445448" cy="1001269"/>
            <a:chOff x="902221" y="1640661"/>
            <a:chExt cx="8445448" cy="1001269"/>
          </a:xfrm>
        </p:grpSpPr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FA9A333F-950F-D40D-731F-B816AAF26EA4}"/>
                </a:ext>
              </a:extLst>
            </p:cNvPr>
            <p:cNvSpPr/>
            <p:nvPr/>
          </p:nvSpPr>
          <p:spPr bwMode="auto">
            <a:xfrm>
              <a:off x="902221" y="1640661"/>
              <a:ext cx="161526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Análise e Inserção dos Fundos na DIRPF</a:t>
              </a:r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3674506-2910-8FBE-C2E9-EF84635C31F2}"/>
                </a:ext>
              </a:extLst>
            </p:cNvPr>
            <p:cNvSpPr/>
            <p:nvPr/>
          </p:nvSpPr>
          <p:spPr bwMode="auto">
            <a:xfrm rot="3654">
              <a:off x="2681299" y="1926380"/>
              <a:ext cx="347942" cy="401277"/>
            </a:xfrm>
            <a:custGeom>
              <a:avLst/>
              <a:gdLst>
                <a:gd name="connsiteX0" fmla="*/ 0 w 434251"/>
                <a:gd name="connsiteY0" fmla="*/ 100214 h 501072"/>
                <a:gd name="connsiteX1" fmla="*/ 217126 w 434251"/>
                <a:gd name="connsiteY1" fmla="*/ 100214 h 501072"/>
                <a:gd name="connsiteX2" fmla="*/ 217126 w 434251"/>
                <a:gd name="connsiteY2" fmla="*/ 0 h 501072"/>
                <a:gd name="connsiteX3" fmla="*/ 434251 w 434251"/>
                <a:gd name="connsiteY3" fmla="*/ 250536 h 501072"/>
                <a:gd name="connsiteX4" fmla="*/ 217126 w 434251"/>
                <a:gd name="connsiteY4" fmla="*/ 501072 h 501072"/>
                <a:gd name="connsiteX5" fmla="*/ 217126 w 434251"/>
                <a:gd name="connsiteY5" fmla="*/ 400858 h 501072"/>
                <a:gd name="connsiteX6" fmla="*/ 0 w 434251"/>
                <a:gd name="connsiteY6" fmla="*/ 400858 h 501072"/>
                <a:gd name="connsiteX7" fmla="*/ 0 w 434251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251" h="501072">
                  <a:moveTo>
                    <a:pt x="0" y="100214"/>
                  </a:moveTo>
                  <a:lnTo>
                    <a:pt x="217126" y="100214"/>
                  </a:lnTo>
                  <a:lnTo>
                    <a:pt x="217126" y="0"/>
                  </a:lnTo>
                  <a:lnTo>
                    <a:pt x="434251" y="250536"/>
                  </a:lnTo>
                  <a:lnTo>
                    <a:pt x="217126" y="501072"/>
                  </a:lnTo>
                  <a:lnTo>
                    <a:pt x="217126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3" rIns="104209" bIns="80162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2AD4FE1-4969-D67F-9D7B-B3DE39F1CEFB}"/>
                </a:ext>
              </a:extLst>
            </p:cNvPr>
            <p:cNvSpPr/>
            <p:nvPr/>
          </p:nvSpPr>
          <p:spPr bwMode="auto">
            <a:xfrm>
              <a:off x="3172735" y="1643201"/>
              <a:ext cx="161653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Doações na DIRPF </a:t>
              </a:r>
              <a:r>
                <a:rPr lang="pt-BR" sz="1000" dirty="0">
                  <a:solidFill>
                    <a:schemeClr val="accent5">
                      <a:lumMod val="75000"/>
                    </a:schemeClr>
                  </a:solidFill>
                </a:rPr>
                <a:t>(**)</a:t>
              </a:r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357BAF20-7AEB-5698-EDE1-AB014646163C}"/>
                </a:ext>
              </a:extLst>
            </p:cNvPr>
            <p:cNvSpPr/>
            <p:nvPr/>
          </p:nvSpPr>
          <p:spPr bwMode="auto">
            <a:xfrm rot="27394">
              <a:off x="4948002" y="1936539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8" name="Forma livre 14">
              <a:extLst>
                <a:ext uri="{FF2B5EF4-FFF2-40B4-BE49-F238E27FC236}">
                  <a16:creationId xmlns:a16="http://schemas.microsoft.com/office/drawing/2014/main" id="{5EDC0A0A-4E56-CEB5-7B3B-9EA7B94D56BD}"/>
                </a:ext>
              </a:extLst>
            </p:cNvPr>
            <p:cNvSpPr/>
            <p:nvPr/>
          </p:nvSpPr>
          <p:spPr bwMode="auto">
            <a:xfrm>
              <a:off x="5425470" y="1652089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Apuração e Repasse</a:t>
              </a:r>
            </a:p>
          </p:txBody>
        </p:sp>
        <p:sp>
          <p:nvSpPr>
            <p:cNvPr id="16" name="Forma livre 13">
              <a:extLst>
                <a:ext uri="{FF2B5EF4-FFF2-40B4-BE49-F238E27FC236}">
                  <a16:creationId xmlns:a16="http://schemas.microsoft.com/office/drawing/2014/main" id="{B1A2DE46-45F0-6D73-3C06-E63F3BF54111}"/>
                </a:ext>
              </a:extLst>
            </p:cNvPr>
            <p:cNvSpPr/>
            <p:nvPr/>
          </p:nvSpPr>
          <p:spPr bwMode="auto">
            <a:xfrm rot="27394">
              <a:off x="7253665" y="1956205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7" name="Forma livre 14">
              <a:extLst>
                <a:ext uri="{FF2B5EF4-FFF2-40B4-BE49-F238E27FC236}">
                  <a16:creationId xmlns:a16="http://schemas.microsoft.com/office/drawing/2014/main" id="{0A43531A-4C45-B926-6099-E69D15169403}"/>
                </a:ext>
              </a:extLst>
            </p:cNvPr>
            <p:cNvSpPr/>
            <p:nvPr/>
          </p:nvSpPr>
          <p:spPr bwMode="auto">
            <a:xfrm>
              <a:off x="7731133" y="1671755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Repasse </a:t>
              </a:r>
              <a:r>
                <a:rPr lang="pt-BR" sz="1600" dirty="0" err="1">
                  <a:solidFill>
                    <a:schemeClr val="accent5">
                      <a:lumMod val="75000"/>
                    </a:schemeClr>
                  </a:solidFill>
                </a:rPr>
                <a:t>Multiexercício</a:t>
              </a:r>
              <a:endParaRPr lang="pt-BR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5A9C5A9-B649-2F04-2C16-A7C8B4C3CFE0}"/>
              </a:ext>
            </a:extLst>
          </p:cNvPr>
          <p:cNvGrpSpPr/>
          <p:nvPr/>
        </p:nvGrpSpPr>
        <p:grpSpPr>
          <a:xfrm>
            <a:off x="904762" y="2761950"/>
            <a:ext cx="8442907" cy="563167"/>
            <a:chOff x="904762" y="2761950"/>
            <a:chExt cx="8442907" cy="563167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CAAC804E-443D-BDB5-7F7D-5BCDC86730CA}"/>
                </a:ext>
              </a:extLst>
            </p:cNvPr>
            <p:cNvSpPr/>
            <p:nvPr/>
          </p:nvSpPr>
          <p:spPr bwMode="auto">
            <a:xfrm>
              <a:off x="904762" y="2761950"/>
              <a:ext cx="1615264" cy="54350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486DA883-7506-3874-1F3B-BB7CA0697D9F}"/>
                </a:ext>
              </a:extLst>
            </p:cNvPr>
            <p:cNvSpPr/>
            <p:nvPr/>
          </p:nvSpPr>
          <p:spPr bwMode="auto">
            <a:xfrm>
              <a:off x="3175275" y="2764490"/>
              <a:ext cx="1616535" cy="54096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Contribuinte</a:t>
              </a:r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27C52195-A6CC-EC50-1A2D-4179331E5161}"/>
                </a:ext>
              </a:extLst>
            </p:cNvPr>
            <p:cNvSpPr/>
            <p:nvPr/>
          </p:nvSpPr>
          <p:spPr bwMode="auto">
            <a:xfrm>
              <a:off x="5425471" y="2782267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19" name="Forma livre 23">
              <a:extLst>
                <a:ext uri="{FF2B5EF4-FFF2-40B4-BE49-F238E27FC236}">
                  <a16:creationId xmlns:a16="http://schemas.microsoft.com/office/drawing/2014/main" id="{09387BCE-B425-0FCD-D23A-4949F0EAEB0B}"/>
                </a:ext>
              </a:extLst>
            </p:cNvPr>
            <p:cNvSpPr/>
            <p:nvPr/>
          </p:nvSpPr>
          <p:spPr bwMode="auto">
            <a:xfrm>
              <a:off x="7731134" y="2801933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9F68005-2DC4-7C5C-CFCF-016442FB5019}"/>
              </a:ext>
            </a:extLst>
          </p:cNvPr>
          <p:cNvGrpSpPr/>
          <p:nvPr/>
        </p:nvGrpSpPr>
        <p:grpSpPr>
          <a:xfrm>
            <a:off x="913651" y="3516249"/>
            <a:ext cx="8442907" cy="564436"/>
            <a:chOff x="913651" y="3516249"/>
            <a:chExt cx="8442907" cy="564436"/>
          </a:xfrm>
        </p:grpSpPr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3B4C75B9-EF5A-90F8-2699-5846895EC765}"/>
                </a:ext>
              </a:extLst>
            </p:cNvPr>
            <p:cNvSpPr/>
            <p:nvPr/>
          </p:nvSpPr>
          <p:spPr bwMode="auto">
            <a:xfrm>
              <a:off x="913651" y="3516249"/>
              <a:ext cx="1615265" cy="544770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30/11/x0 (*)</a:t>
              </a:r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A44695F7-FB68-2C1A-ED3A-DB540A7C538C}"/>
                </a:ext>
              </a:extLst>
            </p:cNvPr>
            <p:cNvSpPr/>
            <p:nvPr/>
          </p:nvSpPr>
          <p:spPr bwMode="auto">
            <a:xfrm>
              <a:off x="3184164" y="3518788"/>
              <a:ext cx="1616535" cy="54223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De 15/03 a 31/15/x1</a:t>
              </a:r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A4190BD-909C-7133-9B97-F61D33889BBF}"/>
                </a:ext>
              </a:extLst>
            </p:cNvPr>
            <p:cNvSpPr/>
            <p:nvPr/>
          </p:nvSpPr>
          <p:spPr bwMode="auto">
            <a:xfrm>
              <a:off x="5434360" y="3536567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31/07/x1 (*)</a:t>
              </a:r>
            </a:p>
          </p:txBody>
        </p:sp>
        <p:sp>
          <p:nvSpPr>
            <p:cNvPr id="21" name="Forma livre 28">
              <a:extLst>
                <a:ext uri="{FF2B5EF4-FFF2-40B4-BE49-F238E27FC236}">
                  <a16:creationId xmlns:a16="http://schemas.microsoft.com/office/drawing/2014/main" id="{EB9BEB59-04E3-97E3-E88B-0841BAC65089}"/>
                </a:ext>
              </a:extLst>
            </p:cNvPr>
            <p:cNvSpPr/>
            <p:nvPr/>
          </p:nvSpPr>
          <p:spPr bwMode="auto">
            <a:xfrm>
              <a:off x="7740023" y="3556233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28/02/x2 (*)</a:t>
              </a:r>
            </a:p>
          </p:txBody>
        </p:sp>
      </p:grpSp>
      <p:sp>
        <p:nvSpPr>
          <p:cNvPr id="6" name="CaixaDeTexto 2">
            <a:extLst>
              <a:ext uri="{FF2B5EF4-FFF2-40B4-BE49-F238E27FC236}">
                <a16:creationId xmlns:a16="http://schemas.microsoft.com/office/drawing/2014/main" id="{EA8CD5FD-D13A-30CB-CD13-D5D5D8C86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92" y="4684091"/>
            <a:ext cx="294735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960" dirty="0"/>
              <a:t>(**) Darf Numerado. Não pagar após 31/05.</a:t>
            </a:r>
          </a:p>
        </p:txBody>
      </p:sp>
    </p:spTree>
    <p:extLst>
      <p:ext uri="{BB962C8B-B14F-4D97-AF65-F5344CB8AC3E}">
        <p14:creationId xmlns:p14="http://schemas.microsoft.com/office/powerpoint/2010/main" val="8070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D9772-97B4-96E3-9072-768679F5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" y="107937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96F6A2-B0CD-14D9-2066-97F63720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9" y="278100"/>
            <a:ext cx="8411567" cy="1131447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Fases do Processo (na RFB)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1478004A-0B88-F8D2-AE44-60C6A29F1217}"/>
              </a:ext>
            </a:extLst>
          </p:cNvPr>
          <p:cNvSpPr/>
          <p:nvPr/>
        </p:nvSpPr>
        <p:spPr bwMode="auto">
          <a:xfrm>
            <a:off x="5422931" y="1660979"/>
            <a:ext cx="1616535" cy="970175"/>
          </a:xfrm>
          <a:custGeom>
            <a:avLst/>
            <a:gdLst>
              <a:gd name="connsiteX0" fmla="*/ 0 w 2020453"/>
              <a:gd name="connsiteY0" fmla="*/ 121227 h 1212272"/>
              <a:gd name="connsiteX1" fmla="*/ 121227 w 2020453"/>
              <a:gd name="connsiteY1" fmla="*/ 0 h 1212272"/>
              <a:gd name="connsiteX2" fmla="*/ 1899226 w 2020453"/>
              <a:gd name="connsiteY2" fmla="*/ 0 h 1212272"/>
              <a:gd name="connsiteX3" fmla="*/ 2020453 w 2020453"/>
              <a:gd name="connsiteY3" fmla="*/ 121227 h 1212272"/>
              <a:gd name="connsiteX4" fmla="*/ 2020453 w 2020453"/>
              <a:gd name="connsiteY4" fmla="*/ 1091045 h 1212272"/>
              <a:gd name="connsiteX5" fmla="*/ 1899226 w 2020453"/>
              <a:gd name="connsiteY5" fmla="*/ 1212272 h 1212272"/>
              <a:gd name="connsiteX6" fmla="*/ 121227 w 2020453"/>
              <a:gd name="connsiteY6" fmla="*/ 1212272 h 1212272"/>
              <a:gd name="connsiteX7" fmla="*/ 0 w 2020453"/>
              <a:gd name="connsiteY7" fmla="*/ 1091045 h 1212272"/>
              <a:gd name="connsiteX8" fmla="*/ 0 w 2020453"/>
              <a:gd name="connsiteY8" fmla="*/ 121227 h 12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453" h="1212272">
                <a:moveTo>
                  <a:pt x="0" y="121227"/>
                </a:moveTo>
                <a:cubicBezTo>
                  <a:pt x="0" y="54275"/>
                  <a:pt x="54275" y="0"/>
                  <a:pt x="121227" y="0"/>
                </a:cubicBezTo>
                <a:lnTo>
                  <a:pt x="1899226" y="0"/>
                </a:lnTo>
                <a:cubicBezTo>
                  <a:pt x="1966178" y="0"/>
                  <a:pt x="2020453" y="54275"/>
                  <a:pt x="2020453" y="121227"/>
                </a:cubicBezTo>
                <a:lnTo>
                  <a:pt x="2020453" y="1091045"/>
                </a:lnTo>
                <a:cubicBezTo>
                  <a:pt x="2020453" y="1157997"/>
                  <a:pt x="1966178" y="1212272"/>
                  <a:pt x="1899226" y="1212272"/>
                </a:cubicBezTo>
                <a:lnTo>
                  <a:pt x="121227" y="1212272"/>
                </a:lnTo>
                <a:cubicBezTo>
                  <a:pt x="54275" y="1212272"/>
                  <a:pt x="0" y="1157997"/>
                  <a:pt x="0" y="1091045"/>
                </a:cubicBezTo>
                <a:lnTo>
                  <a:pt x="0" y="121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355" tIns="89355" rIns="89355" bIns="89355" spcCol="1270" anchor="ctr"/>
          <a:lstStyle/>
          <a:p>
            <a:pPr algn="ctr" defTabSz="71111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Apuração e Repasse</a:t>
            </a:r>
          </a:p>
        </p:txBody>
      </p:sp>
      <p:sp>
        <p:nvSpPr>
          <p:cNvPr id="30726" name="CaixaDeTexto 2">
            <a:extLst>
              <a:ext uri="{FF2B5EF4-FFF2-40B4-BE49-F238E27FC236}">
                <a16:creationId xmlns:a16="http://schemas.microsoft.com/office/drawing/2014/main" id="{871AAD73-1E62-4828-9FE2-D0FDDE35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46" y="4480073"/>
            <a:ext cx="294735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960"/>
              <a:t>(*) Data estimada. Não é prazo legal.</a:t>
            </a:r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54F3297E-1B0E-91F0-6776-B47FB62EC921}"/>
              </a:ext>
            </a:extLst>
          </p:cNvPr>
          <p:cNvSpPr/>
          <p:nvPr/>
        </p:nvSpPr>
        <p:spPr>
          <a:xfrm>
            <a:off x="5311818" y="1456002"/>
            <a:ext cx="1861618" cy="284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4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517C305-2864-4512-0F88-964CDFBE9C0F}"/>
              </a:ext>
            </a:extLst>
          </p:cNvPr>
          <p:cNvGrpSpPr/>
          <p:nvPr/>
        </p:nvGrpSpPr>
        <p:grpSpPr>
          <a:xfrm>
            <a:off x="902221" y="1640661"/>
            <a:ext cx="8445448" cy="1001269"/>
            <a:chOff x="902221" y="1640661"/>
            <a:chExt cx="8445448" cy="1001269"/>
          </a:xfrm>
        </p:grpSpPr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FA9A333F-950F-D40D-731F-B816AAF26EA4}"/>
                </a:ext>
              </a:extLst>
            </p:cNvPr>
            <p:cNvSpPr/>
            <p:nvPr/>
          </p:nvSpPr>
          <p:spPr bwMode="auto">
            <a:xfrm>
              <a:off x="902221" y="1640661"/>
              <a:ext cx="161526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Análise e Inserção dos Fundos na DIRPF</a:t>
              </a:r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3674506-2910-8FBE-C2E9-EF84635C31F2}"/>
                </a:ext>
              </a:extLst>
            </p:cNvPr>
            <p:cNvSpPr/>
            <p:nvPr/>
          </p:nvSpPr>
          <p:spPr bwMode="auto">
            <a:xfrm rot="3654">
              <a:off x="2681299" y="1926380"/>
              <a:ext cx="347942" cy="401277"/>
            </a:xfrm>
            <a:custGeom>
              <a:avLst/>
              <a:gdLst>
                <a:gd name="connsiteX0" fmla="*/ 0 w 434251"/>
                <a:gd name="connsiteY0" fmla="*/ 100214 h 501072"/>
                <a:gd name="connsiteX1" fmla="*/ 217126 w 434251"/>
                <a:gd name="connsiteY1" fmla="*/ 100214 h 501072"/>
                <a:gd name="connsiteX2" fmla="*/ 217126 w 434251"/>
                <a:gd name="connsiteY2" fmla="*/ 0 h 501072"/>
                <a:gd name="connsiteX3" fmla="*/ 434251 w 434251"/>
                <a:gd name="connsiteY3" fmla="*/ 250536 h 501072"/>
                <a:gd name="connsiteX4" fmla="*/ 217126 w 434251"/>
                <a:gd name="connsiteY4" fmla="*/ 501072 h 501072"/>
                <a:gd name="connsiteX5" fmla="*/ 217126 w 434251"/>
                <a:gd name="connsiteY5" fmla="*/ 400858 h 501072"/>
                <a:gd name="connsiteX6" fmla="*/ 0 w 434251"/>
                <a:gd name="connsiteY6" fmla="*/ 400858 h 501072"/>
                <a:gd name="connsiteX7" fmla="*/ 0 w 434251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251" h="501072">
                  <a:moveTo>
                    <a:pt x="0" y="100214"/>
                  </a:moveTo>
                  <a:lnTo>
                    <a:pt x="217126" y="100214"/>
                  </a:lnTo>
                  <a:lnTo>
                    <a:pt x="217126" y="0"/>
                  </a:lnTo>
                  <a:lnTo>
                    <a:pt x="434251" y="250536"/>
                  </a:lnTo>
                  <a:lnTo>
                    <a:pt x="217126" y="501072"/>
                  </a:lnTo>
                  <a:lnTo>
                    <a:pt x="217126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3" rIns="104209" bIns="80162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2AD4FE1-4969-D67F-9D7B-B3DE39F1CEFB}"/>
                </a:ext>
              </a:extLst>
            </p:cNvPr>
            <p:cNvSpPr/>
            <p:nvPr/>
          </p:nvSpPr>
          <p:spPr bwMode="auto">
            <a:xfrm>
              <a:off x="3172735" y="1643201"/>
              <a:ext cx="161653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Doações na DIRPF</a:t>
              </a:r>
              <a:endParaRPr lang="pt-BR" sz="1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357BAF20-7AEB-5698-EDE1-AB014646163C}"/>
                </a:ext>
              </a:extLst>
            </p:cNvPr>
            <p:cNvSpPr/>
            <p:nvPr/>
          </p:nvSpPr>
          <p:spPr bwMode="auto">
            <a:xfrm rot="27394">
              <a:off x="4948002" y="1936539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8" name="Forma livre 14">
              <a:extLst>
                <a:ext uri="{FF2B5EF4-FFF2-40B4-BE49-F238E27FC236}">
                  <a16:creationId xmlns:a16="http://schemas.microsoft.com/office/drawing/2014/main" id="{5EDC0A0A-4E56-CEB5-7B3B-9EA7B94D56BD}"/>
                </a:ext>
              </a:extLst>
            </p:cNvPr>
            <p:cNvSpPr/>
            <p:nvPr/>
          </p:nvSpPr>
          <p:spPr bwMode="auto">
            <a:xfrm>
              <a:off x="5425470" y="1652089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Apuração e Repasse</a:t>
              </a:r>
            </a:p>
          </p:txBody>
        </p:sp>
        <p:sp>
          <p:nvSpPr>
            <p:cNvPr id="16" name="Forma livre 13">
              <a:extLst>
                <a:ext uri="{FF2B5EF4-FFF2-40B4-BE49-F238E27FC236}">
                  <a16:creationId xmlns:a16="http://schemas.microsoft.com/office/drawing/2014/main" id="{B1A2DE46-45F0-6D73-3C06-E63F3BF54111}"/>
                </a:ext>
              </a:extLst>
            </p:cNvPr>
            <p:cNvSpPr/>
            <p:nvPr/>
          </p:nvSpPr>
          <p:spPr bwMode="auto">
            <a:xfrm rot="27394">
              <a:off x="7253665" y="1956205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7" name="Forma livre 14">
              <a:extLst>
                <a:ext uri="{FF2B5EF4-FFF2-40B4-BE49-F238E27FC236}">
                  <a16:creationId xmlns:a16="http://schemas.microsoft.com/office/drawing/2014/main" id="{0A43531A-4C45-B926-6099-E69D15169403}"/>
                </a:ext>
              </a:extLst>
            </p:cNvPr>
            <p:cNvSpPr/>
            <p:nvPr/>
          </p:nvSpPr>
          <p:spPr bwMode="auto">
            <a:xfrm>
              <a:off x="7731133" y="1671755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Repasse </a:t>
              </a:r>
              <a:r>
                <a:rPr lang="pt-BR" sz="1600" dirty="0" err="1">
                  <a:solidFill>
                    <a:schemeClr val="accent5">
                      <a:lumMod val="75000"/>
                    </a:schemeClr>
                  </a:solidFill>
                </a:rPr>
                <a:t>Multiexercício</a:t>
              </a:r>
              <a:endParaRPr lang="pt-BR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5A9C5A9-B649-2F04-2C16-A7C8B4C3CFE0}"/>
              </a:ext>
            </a:extLst>
          </p:cNvPr>
          <p:cNvGrpSpPr/>
          <p:nvPr/>
        </p:nvGrpSpPr>
        <p:grpSpPr>
          <a:xfrm>
            <a:off x="904762" y="2761950"/>
            <a:ext cx="8442907" cy="563167"/>
            <a:chOff x="904762" y="2761950"/>
            <a:chExt cx="8442907" cy="563167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CAAC804E-443D-BDB5-7F7D-5BCDC86730CA}"/>
                </a:ext>
              </a:extLst>
            </p:cNvPr>
            <p:cNvSpPr/>
            <p:nvPr/>
          </p:nvSpPr>
          <p:spPr bwMode="auto">
            <a:xfrm>
              <a:off x="904762" y="2761950"/>
              <a:ext cx="1615264" cy="54350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486DA883-7506-3874-1F3B-BB7CA0697D9F}"/>
                </a:ext>
              </a:extLst>
            </p:cNvPr>
            <p:cNvSpPr/>
            <p:nvPr/>
          </p:nvSpPr>
          <p:spPr bwMode="auto">
            <a:xfrm>
              <a:off x="3175275" y="2764490"/>
              <a:ext cx="1616535" cy="54096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Contribuinte</a:t>
              </a:r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27C52195-A6CC-EC50-1A2D-4179331E5161}"/>
                </a:ext>
              </a:extLst>
            </p:cNvPr>
            <p:cNvSpPr/>
            <p:nvPr/>
          </p:nvSpPr>
          <p:spPr bwMode="auto">
            <a:xfrm>
              <a:off x="5425471" y="2782267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19" name="Forma livre 23">
              <a:extLst>
                <a:ext uri="{FF2B5EF4-FFF2-40B4-BE49-F238E27FC236}">
                  <a16:creationId xmlns:a16="http://schemas.microsoft.com/office/drawing/2014/main" id="{09387BCE-B425-0FCD-D23A-4949F0EAEB0B}"/>
                </a:ext>
              </a:extLst>
            </p:cNvPr>
            <p:cNvSpPr/>
            <p:nvPr/>
          </p:nvSpPr>
          <p:spPr bwMode="auto">
            <a:xfrm>
              <a:off x="7731134" y="2801933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9F68005-2DC4-7C5C-CFCF-016442FB5019}"/>
              </a:ext>
            </a:extLst>
          </p:cNvPr>
          <p:cNvGrpSpPr/>
          <p:nvPr/>
        </p:nvGrpSpPr>
        <p:grpSpPr>
          <a:xfrm>
            <a:off x="913651" y="3516249"/>
            <a:ext cx="8442907" cy="564436"/>
            <a:chOff x="913651" y="3516249"/>
            <a:chExt cx="8442907" cy="564436"/>
          </a:xfrm>
        </p:grpSpPr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3B4C75B9-EF5A-90F8-2699-5846895EC765}"/>
                </a:ext>
              </a:extLst>
            </p:cNvPr>
            <p:cNvSpPr/>
            <p:nvPr/>
          </p:nvSpPr>
          <p:spPr bwMode="auto">
            <a:xfrm>
              <a:off x="913651" y="3516249"/>
              <a:ext cx="1615265" cy="544770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30/11/x0 (*)</a:t>
              </a:r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A44695F7-FB68-2C1A-ED3A-DB540A7C538C}"/>
                </a:ext>
              </a:extLst>
            </p:cNvPr>
            <p:cNvSpPr/>
            <p:nvPr/>
          </p:nvSpPr>
          <p:spPr bwMode="auto">
            <a:xfrm>
              <a:off x="3184164" y="3518788"/>
              <a:ext cx="1616535" cy="54223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De 15/03 a 31/05/x1</a:t>
              </a:r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A4190BD-909C-7133-9B97-F61D33889BBF}"/>
                </a:ext>
              </a:extLst>
            </p:cNvPr>
            <p:cNvSpPr/>
            <p:nvPr/>
          </p:nvSpPr>
          <p:spPr bwMode="auto">
            <a:xfrm>
              <a:off x="5434360" y="3536567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11/08/x1 (*)</a:t>
              </a:r>
            </a:p>
          </p:txBody>
        </p:sp>
        <p:sp>
          <p:nvSpPr>
            <p:cNvPr id="21" name="Forma livre 28">
              <a:extLst>
                <a:ext uri="{FF2B5EF4-FFF2-40B4-BE49-F238E27FC236}">
                  <a16:creationId xmlns:a16="http://schemas.microsoft.com/office/drawing/2014/main" id="{EB9BEB59-04E3-97E3-E88B-0841BAC65089}"/>
                </a:ext>
              </a:extLst>
            </p:cNvPr>
            <p:cNvSpPr/>
            <p:nvPr/>
          </p:nvSpPr>
          <p:spPr bwMode="auto">
            <a:xfrm>
              <a:off x="7740023" y="3556233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28/02/x2 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8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39A4FF-E9AD-BE30-2109-8B1A0825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B9B7CB-0EA6-A4E8-D9CE-DF4773C7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rgbClr val="002060"/>
                </a:solidFill>
              </a:rPr>
              <a:t>Informações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4B2B5-0574-60D0-C535-4F21A6CA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213082"/>
            <a:ext cx="8303629" cy="43269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/>
              <a:t>ADE - Fundos com Dados Corretos (após Repasse Corrente)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Ato normativo que contém os fundos cujos dados estão corretos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Tais fundos não precisam se recadastrar no sítio do MDHC para o ciclo  seguinte, a menos que alterem algum dado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Os dados serão verificados novamente e, se não tiverem sido alterados, irão automaticamente para a DIRPF seguinte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dirty="0"/>
              <a:t>Fundos sem doação no ano anterior precisam se cadastrar novamente para o ciclo seguinte</a:t>
            </a:r>
          </a:p>
          <a:p>
            <a:pPr lvl="1" algn="just">
              <a:lnSpc>
                <a:spcPct val="150000"/>
              </a:lnSpc>
              <a:defRPr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5965DF-2566-796A-85DD-0DF5D1B2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33794" name="Título 1">
            <a:extLst>
              <a:ext uri="{FF2B5EF4-FFF2-40B4-BE49-F238E27FC236}">
                <a16:creationId xmlns:a16="http://schemas.microsoft.com/office/drawing/2014/main" id="{C1D0AE34-627D-7248-90FC-09FBFFB74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73144" tIns="36572" rIns="73144" bIns="36572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pt-BR" altLang="pt-BR" dirty="0">
                <a:solidFill>
                  <a:srgbClr val="002060"/>
                </a:solidFill>
              </a:rPr>
              <a:t>Repasses Pendentes – Todos os Anos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3A465A-7886-81E4-CB4E-796CEC96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560"/>
            <a:ext cx="9753600" cy="4127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64741B-36A6-30AA-ECCF-2E4DC708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-1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E3BD06-A027-F6A4-6C51-19EB6804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648202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002060"/>
                </a:solidFill>
              </a:rPr>
              <a:t>Tabela de Inconsistências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25795B-66C7-8945-A7FC-70668F693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25474" y="927515"/>
            <a:ext cx="7071251" cy="4494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D9772-97B4-96E3-9072-768679F5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" y="107937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96F6A2-B0CD-14D9-2066-97F63720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9" y="278100"/>
            <a:ext cx="8411567" cy="1131447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Fases do Processo (na RFB)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1478004A-0B88-F8D2-AE44-60C6A29F1217}"/>
              </a:ext>
            </a:extLst>
          </p:cNvPr>
          <p:cNvSpPr/>
          <p:nvPr/>
        </p:nvSpPr>
        <p:spPr bwMode="auto">
          <a:xfrm>
            <a:off x="5422931" y="1660979"/>
            <a:ext cx="1616535" cy="970175"/>
          </a:xfrm>
          <a:custGeom>
            <a:avLst/>
            <a:gdLst>
              <a:gd name="connsiteX0" fmla="*/ 0 w 2020453"/>
              <a:gd name="connsiteY0" fmla="*/ 121227 h 1212272"/>
              <a:gd name="connsiteX1" fmla="*/ 121227 w 2020453"/>
              <a:gd name="connsiteY1" fmla="*/ 0 h 1212272"/>
              <a:gd name="connsiteX2" fmla="*/ 1899226 w 2020453"/>
              <a:gd name="connsiteY2" fmla="*/ 0 h 1212272"/>
              <a:gd name="connsiteX3" fmla="*/ 2020453 w 2020453"/>
              <a:gd name="connsiteY3" fmla="*/ 121227 h 1212272"/>
              <a:gd name="connsiteX4" fmla="*/ 2020453 w 2020453"/>
              <a:gd name="connsiteY4" fmla="*/ 1091045 h 1212272"/>
              <a:gd name="connsiteX5" fmla="*/ 1899226 w 2020453"/>
              <a:gd name="connsiteY5" fmla="*/ 1212272 h 1212272"/>
              <a:gd name="connsiteX6" fmla="*/ 121227 w 2020453"/>
              <a:gd name="connsiteY6" fmla="*/ 1212272 h 1212272"/>
              <a:gd name="connsiteX7" fmla="*/ 0 w 2020453"/>
              <a:gd name="connsiteY7" fmla="*/ 1091045 h 1212272"/>
              <a:gd name="connsiteX8" fmla="*/ 0 w 2020453"/>
              <a:gd name="connsiteY8" fmla="*/ 121227 h 121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453" h="1212272">
                <a:moveTo>
                  <a:pt x="0" y="121227"/>
                </a:moveTo>
                <a:cubicBezTo>
                  <a:pt x="0" y="54275"/>
                  <a:pt x="54275" y="0"/>
                  <a:pt x="121227" y="0"/>
                </a:cubicBezTo>
                <a:lnTo>
                  <a:pt x="1899226" y="0"/>
                </a:lnTo>
                <a:cubicBezTo>
                  <a:pt x="1966178" y="0"/>
                  <a:pt x="2020453" y="54275"/>
                  <a:pt x="2020453" y="121227"/>
                </a:cubicBezTo>
                <a:lnTo>
                  <a:pt x="2020453" y="1091045"/>
                </a:lnTo>
                <a:cubicBezTo>
                  <a:pt x="2020453" y="1157997"/>
                  <a:pt x="1966178" y="1212272"/>
                  <a:pt x="1899226" y="1212272"/>
                </a:cubicBezTo>
                <a:lnTo>
                  <a:pt x="121227" y="1212272"/>
                </a:lnTo>
                <a:cubicBezTo>
                  <a:pt x="54275" y="1212272"/>
                  <a:pt x="0" y="1157997"/>
                  <a:pt x="0" y="1091045"/>
                </a:cubicBezTo>
                <a:lnTo>
                  <a:pt x="0" y="121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355" tIns="89355" rIns="89355" bIns="89355" spcCol="1270" anchor="ctr"/>
          <a:lstStyle/>
          <a:p>
            <a:pPr algn="ctr" defTabSz="71111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Apuração e Repasse</a:t>
            </a:r>
          </a:p>
        </p:txBody>
      </p:sp>
      <p:sp>
        <p:nvSpPr>
          <p:cNvPr id="30726" name="CaixaDeTexto 2">
            <a:extLst>
              <a:ext uri="{FF2B5EF4-FFF2-40B4-BE49-F238E27FC236}">
                <a16:creationId xmlns:a16="http://schemas.microsoft.com/office/drawing/2014/main" id="{871AAD73-1E62-4828-9FE2-D0FDDE35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46" y="4480073"/>
            <a:ext cx="294735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960"/>
              <a:t>(*) Data estimada. Não é prazo legal.</a:t>
            </a:r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54F3297E-1B0E-91F0-6776-B47FB62EC921}"/>
              </a:ext>
            </a:extLst>
          </p:cNvPr>
          <p:cNvSpPr/>
          <p:nvPr/>
        </p:nvSpPr>
        <p:spPr>
          <a:xfrm>
            <a:off x="7597817" y="1456002"/>
            <a:ext cx="1861618" cy="284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4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517C305-2864-4512-0F88-964CDFBE9C0F}"/>
              </a:ext>
            </a:extLst>
          </p:cNvPr>
          <p:cNvGrpSpPr/>
          <p:nvPr/>
        </p:nvGrpSpPr>
        <p:grpSpPr>
          <a:xfrm>
            <a:off x="902221" y="1640661"/>
            <a:ext cx="8445448" cy="1001269"/>
            <a:chOff x="902221" y="1640661"/>
            <a:chExt cx="8445448" cy="1001269"/>
          </a:xfrm>
        </p:grpSpPr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FA9A333F-950F-D40D-731F-B816AAF26EA4}"/>
                </a:ext>
              </a:extLst>
            </p:cNvPr>
            <p:cNvSpPr/>
            <p:nvPr/>
          </p:nvSpPr>
          <p:spPr bwMode="auto">
            <a:xfrm>
              <a:off x="902221" y="1640661"/>
              <a:ext cx="161526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Análise e Inserção dos Fundos na DIRPF</a:t>
              </a:r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3674506-2910-8FBE-C2E9-EF84635C31F2}"/>
                </a:ext>
              </a:extLst>
            </p:cNvPr>
            <p:cNvSpPr/>
            <p:nvPr/>
          </p:nvSpPr>
          <p:spPr bwMode="auto">
            <a:xfrm rot="3654">
              <a:off x="2681299" y="1926380"/>
              <a:ext cx="347942" cy="401277"/>
            </a:xfrm>
            <a:custGeom>
              <a:avLst/>
              <a:gdLst>
                <a:gd name="connsiteX0" fmla="*/ 0 w 434251"/>
                <a:gd name="connsiteY0" fmla="*/ 100214 h 501072"/>
                <a:gd name="connsiteX1" fmla="*/ 217126 w 434251"/>
                <a:gd name="connsiteY1" fmla="*/ 100214 h 501072"/>
                <a:gd name="connsiteX2" fmla="*/ 217126 w 434251"/>
                <a:gd name="connsiteY2" fmla="*/ 0 h 501072"/>
                <a:gd name="connsiteX3" fmla="*/ 434251 w 434251"/>
                <a:gd name="connsiteY3" fmla="*/ 250536 h 501072"/>
                <a:gd name="connsiteX4" fmla="*/ 217126 w 434251"/>
                <a:gd name="connsiteY4" fmla="*/ 501072 h 501072"/>
                <a:gd name="connsiteX5" fmla="*/ 217126 w 434251"/>
                <a:gd name="connsiteY5" fmla="*/ 400858 h 501072"/>
                <a:gd name="connsiteX6" fmla="*/ 0 w 434251"/>
                <a:gd name="connsiteY6" fmla="*/ 400858 h 501072"/>
                <a:gd name="connsiteX7" fmla="*/ 0 w 434251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251" h="501072">
                  <a:moveTo>
                    <a:pt x="0" y="100214"/>
                  </a:moveTo>
                  <a:lnTo>
                    <a:pt x="217126" y="100214"/>
                  </a:lnTo>
                  <a:lnTo>
                    <a:pt x="217126" y="0"/>
                  </a:lnTo>
                  <a:lnTo>
                    <a:pt x="434251" y="250536"/>
                  </a:lnTo>
                  <a:lnTo>
                    <a:pt x="217126" y="501072"/>
                  </a:lnTo>
                  <a:lnTo>
                    <a:pt x="217126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3" rIns="104209" bIns="80162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2AD4FE1-4969-D67F-9D7B-B3DE39F1CEFB}"/>
                </a:ext>
              </a:extLst>
            </p:cNvPr>
            <p:cNvSpPr/>
            <p:nvPr/>
          </p:nvSpPr>
          <p:spPr bwMode="auto">
            <a:xfrm>
              <a:off x="3172735" y="1643201"/>
              <a:ext cx="1616535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Doações na DIRPF</a:t>
              </a:r>
              <a:endParaRPr lang="pt-BR" sz="1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357BAF20-7AEB-5698-EDE1-AB014646163C}"/>
                </a:ext>
              </a:extLst>
            </p:cNvPr>
            <p:cNvSpPr/>
            <p:nvPr/>
          </p:nvSpPr>
          <p:spPr bwMode="auto">
            <a:xfrm rot="27394">
              <a:off x="4948002" y="1936539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8" name="Forma livre 14">
              <a:extLst>
                <a:ext uri="{FF2B5EF4-FFF2-40B4-BE49-F238E27FC236}">
                  <a16:creationId xmlns:a16="http://schemas.microsoft.com/office/drawing/2014/main" id="{5EDC0A0A-4E56-CEB5-7B3B-9EA7B94D56BD}"/>
                </a:ext>
              </a:extLst>
            </p:cNvPr>
            <p:cNvSpPr/>
            <p:nvPr/>
          </p:nvSpPr>
          <p:spPr bwMode="auto">
            <a:xfrm>
              <a:off x="5425470" y="1652089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Apuração e Repasse</a:t>
              </a:r>
            </a:p>
          </p:txBody>
        </p:sp>
        <p:sp>
          <p:nvSpPr>
            <p:cNvPr id="16" name="Forma livre 13">
              <a:extLst>
                <a:ext uri="{FF2B5EF4-FFF2-40B4-BE49-F238E27FC236}">
                  <a16:creationId xmlns:a16="http://schemas.microsoft.com/office/drawing/2014/main" id="{B1A2DE46-45F0-6D73-3C06-E63F3BF54111}"/>
                </a:ext>
              </a:extLst>
            </p:cNvPr>
            <p:cNvSpPr/>
            <p:nvPr/>
          </p:nvSpPr>
          <p:spPr bwMode="auto">
            <a:xfrm rot="27394">
              <a:off x="7253665" y="1956205"/>
              <a:ext cx="335244" cy="401277"/>
            </a:xfrm>
            <a:custGeom>
              <a:avLst/>
              <a:gdLst>
                <a:gd name="connsiteX0" fmla="*/ 0 w 419975"/>
                <a:gd name="connsiteY0" fmla="*/ 100214 h 501072"/>
                <a:gd name="connsiteX1" fmla="*/ 209988 w 419975"/>
                <a:gd name="connsiteY1" fmla="*/ 100214 h 501072"/>
                <a:gd name="connsiteX2" fmla="*/ 209988 w 419975"/>
                <a:gd name="connsiteY2" fmla="*/ 0 h 501072"/>
                <a:gd name="connsiteX3" fmla="*/ 419975 w 419975"/>
                <a:gd name="connsiteY3" fmla="*/ 250536 h 501072"/>
                <a:gd name="connsiteX4" fmla="*/ 209988 w 419975"/>
                <a:gd name="connsiteY4" fmla="*/ 501072 h 501072"/>
                <a:gd name="connsiteX5" fmla="*/ 209988 w 419975"/>
                <a:gd name="connsiteY5" fmla="*/ 400858 h 501072"/>
                <a:gd name="connsiteX6" fmla="*/ 0 w 419975"/>
                <a:gd name="connsiteY6" fmla="*/ 400858 h 501072"/>
                <a:gd name="connsiteX7" fmla="*/ 0 w 419975"/>
                <a:gd name="connsiteY7" fmla="*/ 100214 h 5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975" h="501072">
                  <a:moveTo>
                    <a:pt x="0" y="100214"/>
                  </a:moveTo>
                  <a:lnTo>
                    <a:pt x="209988" y="100214"/>
                  </a:lnTo>
                  <a:lnTo>
                    <a:pt x="209988" y="0"/>
                  </a:lnTo>
                  <a:lnTo>
                    <a:pt x="419975" y="250536"/>
                  </a:lnTo>
                  <a:lnTo>
                    <a:pt x="209988" y="501072"/>
                  </a:lnTo>
                  <a:lnTo>
                    <a:pt x="209988" y="400858"/>
                  </a:lnTo>
                  <a:lnTo>
                    <a:pt x="0" y="400858"/>
                  </a:lnTo>
                  <a:lnTo>
                    <a:pt x="0" y="10021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0162" rIns="100783" bIns="80163" spcCol="1270" anchor="ctr"/>
            <a:lstStyle/>
            <a:p>
              <a:pPr algn="ctr" defTabSz="56888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280"/>
            </a:p>
          </p:txBody>
        </p:sp>
        <p:sp>
          <p:nvSpPr>
            <p:cNvPr id="17" name="Forma livre 14">
              <a:extLst>
                <a:ext uri="{FF2B5EF4-FFF2-40B4-BE49-F238E27FC236}">
                  <a16:creationId xmlns:a16="http://schemas.microsoft.com/office/drawing/2014/main" id="{0A43531A-4C45-B926-6099-E69D15169403}"/>
                </a:ext>
              </a:extLst>
            </p:cNvPr>
            <p:cNvSpPr/>
            <p:nvPr/>
          </p:nvSpPr>
          <p:spPr bwMode="auto">
            <a:xfrm>
              <a:off x="7731133" y="1671755"/>
              <a:ext cx="1616536" cy="970175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Repasse </a:t>
              </a:r>
              <a:r>
                <a:rPr lang="pt-BR" sz="1600" dirty="0" err="1">
                  <a:solidFill>
                    <a:schemeClr val="accent5">
                      <a:lumMod val="75000"/>
                    </a:schemeClr>
                  </a:solidFill>
                </a:rPr>
                <a:t>Multiexercício</a:t>
              </a:r>
              <a:endParaRPr lang="pt-BR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5A9C5A9-B649-2F04-2C16-A7C8B4C3CFE0}"/>
              </a:ext>
            </a:extLst>
          </p:cNvPr>
          <p:cNvGrpSpPr/>
          <p:nvPr/>
        </p:nvGrpSpPr>
        <p:grpSpPr>
          <a:xfrm>
            <a:off x="904762" y="2761950"/>
            <a:ext cx="8442907" cy="563167"/>
            <a:chOff x="904762" y="2761950"/>
            <a:chExt cx="8442907" cy="563167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CAAC804E-443D-BDB5-7F7D-5BCDC86730CA}"/>
                </a:ext>
              </a:extLst>
            </p:cNvPr>
            <p:cNvSpPr/>
            <p:nvPr/>
          </p:nvSpPr>
          <p:spPr bwMode="auto">
            <a:xfrm>
              <a:off x="904762" y="2761950"/>
              <a:ext cx="1615264" cy="54350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486DA883-7506-3874-1F3B-BB7CA0697D9F}"/>
                </a:ext>
              </a:extLst>
            </p:cNvPr>
            <p:cNvSpPr/>
            <p:nvPr/>
          </p:nvSpPr>
          <p:spPr bwMode="auto">
            <a:xfrm>
              <a:off x="3175275" y="2764490"/>
              <a:ext cx="1616535" cy="54096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Contribuinte</a:t>
              </a:r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27C52195-A6CC-EC50-1A2D-4179331E5161}"/>
                </a:ext>
              </a:extLst>
            </p:cNvPr>
            <p:cNvSpPr/>
            <p:nvPr/>
          </p:nvSpPr>
          <p:spPr bwMode="auto">
            <a:xfrm>
              <a:off x="5425471" y="2782267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  <p:sp>
          <p:nvSpPr>
            <p:cNvPr id="19" name="Forma livre 23">
              <a:extLst>
                <a:ext uri="{FF2B5EF4-FFF2-40B4-BE49-F238E27FC236}">
                  <a16:creationId xmlns:a16="http://schemas.microsoft.com/office/drawing/2014/main" id="{09387BCE-B425-0FCD-D23A-4949F0EAEB0B}"/>
                </a:ext>
              </a:extLst>
            </p:cNvPr>
            <p:cNvSpPr/>
            <p:nvPr/>
          </p:nvSpPr>
          <p:spPr bwMode="auto">
            <a:xfrm>
              <a:off x="7731134" y="2801933"/>
              <a:ext cx="1616535" cy="523184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accent5">
                      <a:lumMod val="75000"/>
                    </a:schemeClr>
                  </a:solidFill>
                </a:rPr>
                <a:t>RFB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9F68005-2DC4-7C5C-CFCF-016442FB5019}"/>
              </a:ext>
            </a:extLst>
          </p:cNvPr>
          <p:cNvGrpSpPr/>
          <p:nvPr/>
        </p:nvGrpSpPr>
        <p:grpSpPr>
          <a:xfrm>
            <a:off x="913651" y="3516249"/>
            <a:ext cx="8442907" cy="564436"/>
            <a:chOff x="913651" y="3516249"/>
            <a:chExt cx="8442907" cy="564436"/>
          </a:xfrm>
        </p:grpSpPr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3B4C75B9-EF5A-90F8-2699-5846895EC765}"/>
                </a:ext>
              </a:extLst>
            </p:cNvPr>
            <p:cNvSpPr/>
            <p:nvPr/>
          </p:nvSpPr>
          <p:spPr bwMode="auto">
            <a:xfrm>
              <a:off x="913651" y="3516249"/>
              <a:ext cx="1615265" cy="544770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30/11/x0 (*)</a:t>
              </a:r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A44695F7-FB68-2C1A-ED3A-DB540A7C538C}"/>
                </a:ext>
              </a:extLst>
            </p:cNvPr>
            <p:cNvSpPr/>
            <p:nvPr/>
          </p:nvSpPr>
          <p:spPr bwMode="auto">
            <a:xfrm>
              <a:off x="3184164" y="3518788"/>
              <a:ext cx="1616535" cy="542231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De 15/03 a 31/05/x1</a:t>
              </a:r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A4190BD-909C-7133-9B97-F61D33889BBF}"/>
                </a:ext>
              </a:extLst>
            </p:cNvPr>
            <p:cNvSpPr/>
            <p:nvPr/>
          </p:nvSpPr>
          <p:spPr bwMode="auto">
            <a:xfrm>
              <a:off x="5434360" y="3536567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31/07/x1 (*)</a:t>
              </a:r>
            </a:p>
          </p:txBody>
        </p:sp>
        <p:sp>
          <p:nvSpPr>
            <p:cNvPr id="21" name="Forma livre 28">
              <a:extLst>
                <a:ext uri="{FF2B5EF4-FFF2-40B4-BE49-F238E27FC236}">
                  <a16:creationId xmlns:a16="http://schemas.microsoft.com/office/drawing/2014/main" id="{EB9BEB59-04E3-97E3-E88B-0841BAC65089}"/>
                </a:ext>
              </a:extLst>
            </p:cNvPr>
            <p:cNvSpPr/>
            <p:nvPr/>
          </p:nvSpPr>
          <p:spPr bwMode="auto">
            <a:xfrm>
              <a:off x="7740023" y="3556233"/>
              <a:ext cx="1616535" cy="524452"/>
            </a:xfrm>
            <a:custGeom>
              <a:avLst/>
              <a:gdLst>
                <a:gd name="connsiteX0" fmla="*/ 0 w 2020453"/>
                <a:gd name="connsiteY0" fmla="*/ 121227 h 1212272"/>
                <a:gd name="connsiteX1" fmla="*/ 121227 w 2020453"/>
                <a:gd name="connsiteY1" fmla="*/ 0 h 1212272"/>
                <a:gd name="connsiteX2" fmla="*/ 1899226 w 2020453"/>
                <a:gd name="connsiteY2" fmla="*/ 0 h 1212272"/>
                <a:gd name="connsiteX3" fmla="*/ 2020453 w 2020453"/>
                <a:gd name="connsiteY3" fmla="*/ 121227 h 1212272"/>
                <a:gd name="connsiteX4" fmla="*/ 2020453 w 2020453"/>
                <a:gd name="connsiteY4" fmla="*/ 1091045 h 1212272"/>
                <a:gd name="connsiteX5" fmla="*/ 1899226 w 2020453"/>
                <a:gd name="connsiteY5" fmla="*/ 1212272 h 1212272"/>
                <a:gd name="connsiteX6" fmla="*/ 121227 w 2020453"/>
                <a:gd name="connsiteY6" fmla="*/ 1212272 h 1212272"/>
                <a:gd name="connsiteX7" fmla="*/ 0 w 2020453"/>
                <a:gd name="connsiteY7" fmla="*/ 1091045 h 1212272"/>
                <a:gd name="connsiteX8" fmla="*/ 0 w 2020453"/>
                <a:gd name="connsiteY8" fmla="*/ 121227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453" h="1212272">
                  <a:moveTo>
                    <a:pt x="0" y="121227"/>
                  </a:moveTo>
                  <a:cubicBezTo>
                    <a:pt x="0" y="54275"/>
                    <a:pt x="54275" y="0"/>
                    <a:pt x="121227" y="0"/>
                  </a:cubicBezTo>
                  <a:lnTo>
                    <a:pt x="1899226" y="0"/>
                  </a:lnTo>
                  <a:cubicBezTo>
                    <a:pt x="1966178" y="0"/>
                    <a:pt x="2020453" y="54275"/>
                    <a:pt x="2020453" y="121227"/>
                  </a:cubicBezTo>
                  <a:lnTo>
                    <a:pt x="2020453" y="1091045"/>
                  </a:lnTo>
                  <a:cubicBezTo>
                    <a:pt x="2020453" y="1157997"/>
                    <a:pt x="1966178" y="1212272"/>
                    <a:pt x="1899226" y="1212272"/>
                  </a:cubicBezTo>
                  <a:lnTo>
                    <a:pt x="121227" y="1212272"/>
                  </a:lnTo>
                  <a:cubicBezTo>
                    <a:pt x="54275" y="1212272"/>
                    <a:pt x="0" y="1157997"/>
                    <a:pt x="0" y="1091045"/>
                  </a:cubicBezTo>
                  <a:lnTo>
                    <a:pt x="0" y="121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355" tIns="89355" rIns="89355" bIns="89355" spcCol="1270" anchor="ctr"/>
            <a:lstStyle/>
            <a:p>
              <a:pPr algn="ctr" defTabSz="71111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</a:rPr>
                <a:t>Até 28/02/x2 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4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AC255-872A-4EEF-A101-87CE10C7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A981FA-2B03-4496-A509-9FD04F12DE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</TotalTime>
  <Words>686</Words>
  <Application>Microsoft Office PowerPoint</Application>
  <PresentationFormat>Personalizar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Inconsistências no Cadastro dos Fundos  Valéria Sobral - CODAR  Brasília-DF, 02 de agosto de 2023</vt:lpstr>
      <vt:lpstr>Fases do Processo (na RFB)</vt:lpstr>
      <vt:lpstr>Informações Importantes</vt:lpstr>
      <vt:lpstr>Fases do Processo (na RFB)</vt:lpstr>
      <vt:lpstr>Fases do Processo (na RFB)</vt:lpstr>
      <vt:lpstr>Informações Importantes</vt:lpstr>
      <vt:lpstr>Repasses Pendentes – Todos os Anos</vt:lpstr>
      <vt:lpstr>Tabela de Inconsistências</vt:lpstr>
      <vt:lpstr>Fases do Processo (na RFB)</vt:lpstr>
      <vt:lpstr>Consultando a Situação do Fundo</vt:lpstr>
      <vt:lpstr>Consultando a Situação do Fundo</vt:lpstr>
      <vt:lpstr>Consultando a Situação do Fundo</vt:lpstr>
      <vt:lpstr>Consultando a Situação do Fundo</vt:lpstr>
      <vt:lpstr>Consultando a Situação do Fundo</vt:lpstr>
      <vt:lpstr>Informações Importantes</vt:lpstr>
      <vt:lpstr>Inscrição do FDCA no Sítio do MDHC </vt:lpstr>
      <vt:lpstr>Inscrição do FDI no Sítio do MDHC </vt:lpstr>
      <vt:lpstr>Informações Importantes</vt:lpstr>
      <vt:lpstr> Obrigada!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Valeria de Carvalho Sobral</cp:lastModifiedBy>
  <cp:revision>43</cp:revision>
  <dcterms:created xsi:type="dcterms:W3CDTF">2022-07-06T17:53:24Z</dcterms:created>
  <dcterms:modified xsi:type="dcterms:W3CDTF">2023-08-01T13:21:41Z</dcterms:modified>
</cp:coreProperties>
</file>